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3.png"/><Relationship Id="rId13" Type="http://schemas.openxmlformats.org/officeDocument/2006/relationships/image" Target="../media/image29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14" Type="http://schemas.openxmlformats.org/officeDocument/2006/relationships/image" Target="../media/image33.png"/><Relationship Id="rId5" Type="http://schemas.openxmlformats.org/officeDocument/2006/relationships/image" Target="../media/image16.png"/><Relationship Id="rId6" Type="http://schemas.openxmlformats.org/officeDocument/2006/relationships/image" Target="../media/image37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3028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Conversão monocromática reversível de imagem</a:t>
            </a:r>
            <a:endParaRPr sz="3000"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991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Felipe Lima Vaz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Pedro Henrique Almeida Alaggio Ribeiro</a:t>
            </a:r>
            <a:endParaRPr sz="1800"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26788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914" y="1926788"/>
            <a:ext cx="2440163" cy="244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150" y="1926788"/>
            <a:ext cx="2440149" cy="2440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>
            <a:stCxn id="56" idx="3"/>
            <a:endCxn id="57" idx="1"/>
          </p:cNvCxnSpPr>
          <p:nvPr/>
        </p:nvCxnSpPr>
        <p:spPr>
          <a:xfrm>
            <a:off x="2751849" y="3146862"/>
            <a:ext cx="60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" name="Shape 60"/>
          <p:cNvCxnSpPr>
            <a:stCxn id="57" idx="3"/>
            <a:endCxn id="58" idx="1"/>
          </p:cNvCxnSpPr>
          <p:nvPr/>
        </p:nvCxnSpPr>
        <p:spPr>
          <a:xfrm>
            <a:off x="5792077" y="3146858"/>
            <a:ext cx="600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61925" y="212600"/>
            <a:ext cx="31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Decodificação:</a:t>
            </a:r>
            <a:endParaRPr sz="240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800" y="653125"/>
            <a:ext cx="6114750" cy="4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67350" y="971600"/>
            <a:ext cx="24774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Este é o processo de decodificação para o método 2.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Para o método 1, Cb e Cr são recuperados diretamente.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7675" y="6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Recuperação da Cor</a:t>
            </a:r>
            <a:endParaRPr sz="2400"/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-4980" l="-2594" r="-7355" t="-4969"/>
          <a:stretch/>
        </p:blipFill>
        <p:spPr>
          <a:xfrm>
            <a:off x="311700" y="1017725"/>
            <a:ext cx="4106725" cy="41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4418425" y="1210225"/>
            <a:ext cx="38970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Há um leve borramento, o que é coerente visto que jogamos informação fora</a:t>
            </a:r>
            <a:endParaRPr sz="1800"/>
          </a:p>
        </p:txBody>
      </p:sp>
      <p:sp>
        <p:nvSpPr>
          <p:cNvPr id="162" name="Shape 162"/>
          <p:cNvSpPr txBox="1"/>
          <p:nvPr/>
        </p:nvSpPr>
        <p:spPr>
          <a:xfrm>
            <a:off x="4901450" y="2662525"/>
            <a:ext cx="3255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4418425" y="2311550"/>
            <a:ext cx="38970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Neste exemplo não usamos a simulação de impressão nem de escaneamento </a:t>
            </a:r>
            <a:endParaRPr sz="1800"/>
          </a:p>
        </p:txBody>
      </p:sp>
      <p:sp>
        <p:nvSpPr>
          <p:cNvPr id="164" name="Shape 164"/>
          <p:cNvSpPr txBox="1"/>
          <p:nvPr/>
        </p:nvSpPr>
        <p:spPr>
          <a:xfrm>
            <a:off x="375175" y="4756225"/>
            <a:ext cx="3147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387275" y="4744125"/>
            <a:ext cx="665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0" y="11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Recuperação de Cor</a:t>
            </a:r>
            <a:endParaRPr sz="2400"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10975"/>
            <a:ext cx="3521550" cy="35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750" y="810975"/>
            <a:ext cx="3521550" cy="35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10054675" y="682975"/>
            <a:ext cx="2275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1128525" y="4332525"/>
            <a:ext cx="18879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Original</a:t>
            </a:r>
            <a:endParaRPr sz="1800"/>
          </a:p>
        </p:txBody>
      </p:sp>
      <p:sp>
        <p:nvSpPr>
          <p:cNvPr id="175" name="Shape 175"/>
          <p:cNvSpPr txBox="1"/>
          <p:nvPr/>
        </p:nvSpPr>
        <p:spPr>
          <a:xfrm>
            <a:off x="5104875" y="4332525"/>
            <a:ext cx="39333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Recuperada </a:t>
            </a:r>
            <a:endParaRPr sz="18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(Sem o uso da simulação)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96800" y="203000"/>
            <a:ext cx="35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Texturas de cores puras</a:t>
            </a:r>
            <a:endParaRPr sz="2400"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4414" l="54762" r="4943" t="63434"/>
          <a:stretch/>
        </p:blipFill>
        <p:spPr>
          <a:xfrm>
            <a:off x="1600900" y="2819400"/>
            <a:ext cx="1488200" cy="1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900" y="1331250"/>
            <a:ext cx="1488200" cy="1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 b="2804" l="74468" r="1524" t="77402"/>
          <a:stretch/>
        </p:blipFill>
        <p:spPr>
          <a:xfrm>
            <a:off x="118000" y="2819400"/>
            <a:ext cx="1488200" cy="1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00" y="1331200"/>
            <a:ext cx="1488300" cy="14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7">
            <a:alphaModFix/>
          </a:blip>
          <a:srcRect b="5232" l="77309" r="4376" t="80467"/>
          <a:stretch/>
        </p:blipFill>
        <p:spPr>
          <a:xfrm>
            <a:off x="4572000" y="2819400"/>
            <a:ext cx="1488200" cy="1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331200"/>
            <a:ext cx="1488200" cy="1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0200" y="1331200"/>
            <a:ext cx="1488200" cy="1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10">
            <a:alphaModFix/>
          </a:blip>
          <a:srcRect b="0" l="71685" r="0" t="75294"/>
          <a:stretch/>
        </p:blipFill>
        <p:spPr>
          <a:xfrm>
            <a:off x="6060200" y="2819400"/>
            <a:ext cx="1488200" cy="1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48400" y="1331200"/>
            <a:ext cx="1488200" cy="1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12">
            <a:alphaModFix/>
          </a:blip>
          <a:srcRect b="0" l="74457" r="0" t="75011"/>
          <a:stretch/>
        </p:blipFill>
        <p:spPr>
          <a:xfrm>
            <a:off x="7548400" y="2819400"/>
            <a:ext cx="1488200" cy="14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17900" y="981075"/>
            <a:ext cx="1488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</a:t>
            </a:r>
            <a:r>
              <a:rPr lang="pt-BR">
                <a:solidFill>
                  <a:srgbClr val="0000FF"/>
                </a:solidFill>
              </a:rPr>
              <a:t>255 </a:t>
            </a:r>
            <a:r>
              <a:rPr lang="pt-BR">
                <a:solidFill>
                  <a:srgbClr val="00FF00"/>
                </a:solidFill>
              </a:rPr>
              <a:t>0 </a:t>
            </a:r>
            <a:r>
              <a:rPr lang="pt-BR">
                <a:solidFill>
                  <a:srgbClr val="FF0000"/>
                </a:solidFill>
              </a:rPr>
              <a:t>0</a:t>
            </a:r>
            <a:r>
              <a:rPr lang="pt-BR"/>
              <a:t>)</a:t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1600850" y="981075"/>
            <a:ext cx="1488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</a:t>
            </a:r>
            <a:r>
              <a:rPr lang="pt-BR">
                <a:solidFill>
                  <a:srgbClr val="0000FF"/>
                </a:solidFill>
              </a:rPr>
              <a:t>0</a:t>
            </a:r>
            <a:r>
              <a:rPr lang="pt-BR">
                <a:solidFill>
                  <a:srgbClr val="0000FF"/>
                </a:solidFill>
              </a:rPr>
              <a:t> </a:t>
            </a:r>
            <a:r>
              <a:rPr lang="pt-BR">
                <a:solidFill>
                  <a:srgbClr val="00FF00"/>
                </a:solidFill>
              </a:rPr>
              <a:t>255</a:t>
            </a:r>
            <a:r>
              <a:rPr lang="pt-BR">
                <a:solidFill>
                  <a:srgbClr val="00FF00"/>
                </a:solidFill>
              </a:rPr>
              <a:t> </a:t>
            </a:r>
            <a:r>
              <a:rPr lang="pt-BR">
                <a:solidFill>
                  <a:srgbClr val="FF0000"/>
                </a:solidFill>
              </a:rPr>
              <a:t>0</a:t>
            </a:r>
            <a:r>
              <a:rPr lang="pt-BR"/>
              <a:t>)</a:t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4571950" y="981075"/>
            <a:ext cx="1488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</a:t>
            </a:r>
            <a:r>
              <a:rPr lang="pt-BR">
                <a:solidFill>
                  <a:srgbClr val="0000FF"/>
                </a:solidFill>
              </a:rPr>
              <a:t>255</a:t>
            </a:r>
            <a:r>
              <a:rPr lang="pt-BR">
                <a:solidFill>
                  <a:srgbClr val="0000FF"/>
                </a:solidFill>
              </a:rPr>
              <a:t> </a:t>
            </a:r>
            <a:r>
              <a:rPr lang="pt-BR">
                <a:solidFill>
                  <a:srgbClr val="00FF00"/>
                </a:solidFill>
              </a:rPr>
              <a:t>255</a:t>
            </a:r>
            <a:r>
              <a:rPr lang="pt-BR">
                <a:solidFill>
                  <a:srgbClr val="00FF00"/>
                </a:solidFill>
              </a:rPr>
              <a:t> </a:t>
            </a:r>
            <a:r>
              <a:rPr lang="pt-BR">
                <a:solidFill>
                  <a:srgbClr val="FF0000"/>
                </a:solidFill>
              </a:rPr>
              <a:t>0</a:t>
            </a:r>
            <a:r>
              <a:rPr lang="pt-BR"/>
              <a:t>)</a:t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6070700" y="981075"/>
            <a:ext cx="1488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</a:t>
            </a:r>
            <a:r>
              <a:rPr lang="pt-BR">
                <a:solidFill>
                  <a:srgbClr val="0000FF"/>
                </a:solidFill>
              </a:rPr>
              <a:t>255</a:t>
            </a:r>
            <a:r>
              <a:rPr lang="pt-BR">
                <a:solidFill>
                  <a:srgbClr val="0000FF"/>
                </a:solidFill>
              </a:rPr>
              <a:t> </a:t>
            </a:r>
            <a:r>
              <a:rPr lang="pt-BR">
                <a:solidFill>
                  <a:srgbClr val="00FF00"/>
                </a:solidFill>
              </a:rPr>
              <a:t>0 </a:t>
            </a:r>
            <a:r>
              <a:rPr lang="pt-BR">
                <a:solidFill>
                  <a:srgbClr val="FF0000"/>
                </a:solidFill>
              </a:rPr>
              <a:t>255</a:t>
            </a:r>
            <a:r>
              <a:rPr lang="pt-BR"/>
              <a:t>)</a:t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7548350" y="981075"/>
            <a:ext cx="1488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</a:t>
            </a:r>
            <a:r>
              <a:rPr lang="pt-BR">
                <a:solidFill>
                  <a:srgbClr val="0000FF"/>
                </a:solidFill>
              </a:rPr>
              <a:t>0 </a:t>
            </a:r>
            <a:r>
              <a:rPr lang="pt-BR">
                <a:solidFill>
                  <a:srgbClr val="00FF00"/>
                </a:solidFill>
              </a:rPr>
              <a:t>255</a:t>
            </a:r>
            <a:r>
              <a:rPr lang="pt-BR">
                <a:solidFill>
                  <a:srgbClr val="00FF00"/>
                </a:solidFill>
              </a:rPr>
              <a:t> </a:t>
            </a:r>
            <a:r>
              <a:rPr lang="pt-BR">
                <a:solidFill>
                  <a:srgbClr val="FF0000"/>
                </a:solidFill>
              </a:rPr>
              <a:t>255</a:t>
            </a:r>
            <a:r>
              <a:rPr lang="pt-BR"/>
              <a:t>)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13">
            <a:alphaModFix/>
          </a:blip>
          <a:srcRect b="3446" l="18308" r="57910" t="74473"/>
          <a:stretch/>
        </p:blipFill>
        <p:spPr>
          <a:xfrm>
            <a:off x="3089100" y="2819400"/>
            <a:ext cx="1488200" cy="1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89100" y="1331200"/>
            <a:ext cx="1488200" cy="14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3078500" y="981075"/>
            <a:ext cx="1488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</a:t>
            </a:r>
            <a:r>
              <a:rPr lang="pt-BR">
                <a:solidFill>
                  <a:srgbClr val="0000FF"/>
                </a:solidFill>
              </a:rPr>
              <a:t>0 </a:t>
            </a:r>
            <a:r>
              <a:rPr lang="pt-BR">
                <a:solidFill>
                  <a:srgbClr val="00FF00"/>
                </a:solidFill>
              </a:rPr>
              <a:t>0 </a:t>
            </a:r>
            <a:r>
              <a:rPr lang="pt-BR">
                <a:solidFill>
                  <a:srgbClr val="FF0000"/>
                </a:solidFill>
              </a:rPr>
              <a:t>255</a:t>
            </a:r>
            <a:r>
              <a:rPr lang="pt-BR"/>
              <a:t>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23975" y="15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Efeito da textura em imagens chapadas</a:t>
            </a:r>
            <a:endParaRPr sz="2400"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6813"/>
            <a:ext cx="3821600" cy="25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978" y="946813"/>
            <a:ext cx="3821597" cy="2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311650" y="3563250"/>
            <a:ext cx="38217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Original</a:t>
            </a:r>
            <a:endParaRPr sz="1800"/>
          </a:p>
        </p:txBody>
      </p:sp>
      <p:sp>
        <p:nvSpPr>
          <p:cNvPr id="207" name="Shape 207"/>
          <p:cNvSpPr txBox="1"/>
          <p:nvPr/>
        </p:nvSpPr>
        <p:spPr>
          <a:xfrm>
            <a:off x="4246775" y="3563250"/>
            <a:ext cx="49740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Texturizada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57950" y="10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Efeitos das texturas em fotos</a:t>
            </a:r>
            <a:endParaRPr sz="2400"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775" y="678875"/>
            <a:ext cx="3670150" cy="3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78875"/>
            <a:ext cx="3670150" cy="36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4635200" y="3775925"/>
            <a:ext cx="980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235925" y="4349025"/>
            <a:ext cx="38217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Original</a:t>
            </a:r>
            <a:endParaRPr sz="1800"/>
          </a:p>
        </p:txBody>
      </p:sp>
      <p:sp>
        <p:nvSpPr>
          <p:cNvPr id="217" name="Shape 217"/>
          <p:cNvSpPr txBox="1"/>
          <p:nvPr/>
        </p:nvSpPr>
        <p:spPr>
          <a:xfrm>
            <a:off x="4406850" y="4398300"/>
            <a:ext cx="49740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Texturizada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18050" y="11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Efeitos das texturas em fotos</a:t>
            </a:r>
            <a:endParaRPr sz="240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0" y="642613"/>
            <a:ext cx="3774350" cy="37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625" y="642638"/>
            <a:ext cx="3774350" cy="37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35925" y="4349025"/>
            <a:ext cx="38217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Original</a:t>
            </a:r>
            <a:endParaRPr sz="1800"/>
          </a:p>
        </p:txBody>
      </p:sp>
      <p:sp>
        <p:nvSpPr>
          <p:cNvPr id="226" name="Shape 226"/>
          <p:cNvSpPr txBox="1"/>
          <p:nvPr/>
        </p:nvSpPr>
        <p:spPr>
          <a:xfrm>
            <a:off x="4004788" y="4349025"/>
            <a:ext cx="49740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Texturizada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22275" y="284400"/>
            <a:ext cx="40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Recuperar após impressão</a:t>
            </a:r>
            <a:endParaRPr sz="2400"/>
          </a:p>
        </p:txBody>
      </p:sp>
      <p:sp>
        <p:nvSpPr>
          <p:cNvPr id="232" name="Shape 232"/>
          <p:cNvSpPr txBox="1"/>
          <p:nvPr/>
        </p:nvSpPr>
        <p:spPr>
          <a:xfrm>
            <a:off x="458025" y="1044050"/>
            <a:ext cx="83637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Uma possível aplicação é imprimir em preto e branco, e depois escanear, recuperando as cores através da decodificação.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 algoritmo como mostrado até agora não está preparado para lidar com a irregularidade do processo de imprimir e </a:t>
            </a:r>
            <a:r>
              <a:rPr lang="pt-BR" sz="1800"/>
              <a:t>escanear</a:t>
            </a:r>
            <a:r>
              <a:rPr lang="pt-BR" sz="1800"/>
              <a:t>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Problemas: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impressão omite e altera pixels, muda as dimensões da imagem e gera padrões de frequência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escaneamento pode gerar artefatos de sub-amostra da imagem, e o algoritmo de decodificação é muito sensível a pequenas inclinações ou deslocamento da imagem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Simular impressão</a:t>
            </a:r>
            <a:endParaRPr sz="2400"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000000"/>
                </a:solidFill>
              </a:rPr>
              <a:t>O problema de impressão não é facilmente resolvido. Como um começo para solucionar o problema para tal aplicação, vamos simular o processo de impressão e escaneamento.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186150" y="272750"/>
            <a:ext cx="57462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Simulando impressão com error diffusion</a:t>
            </a:r>
            <a:endParaRPr sz="2400"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93525"/>
            <a:ext cx="2907525" cy="29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875" y="1993525"/>
            <a:ext cx="2907525" cy="29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738" y="2748448"/>
            <a:ext cx="1397626" cy="139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5019675" y="1200150"/>
            <a:ext cx="3038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vida real isso seria uma pequena impressão, por isso está tão cheio de artefatos.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390525" y="1323975"/>
            <a:ext cx="3591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Todos os pixels são pretos </a:t>
            </a:r>
            <a:r>
              <a:rPr b="1" lang="pt-BR"/>
              <a:t>ou</a:t>
            </a:r>
            <a:r>
              <a:rPr lang="pt-BR"/>
              <a:t> brancos.</a:t>
            </a:r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3629025" y="1638300"/>
            <a:ext cx="1466700" cy="828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35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Introdução</a:t>
            </a:r>
            <a:endParaRPr sz="2400"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817800"/>
            <a:ext cx="7719300" cy="2142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Queremos converter uma imagem para tons de cinza de forma reversível.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A imagem original tem 3 dimensões de tonalidade por pixel (</a:t>
            </a:r>
            <a:r>
              <a:rPr lang="pt-BR">
                <a:solidFill>
                  <a:srgbClr val="0000FF"/>
                </a:solidFill>
              </a:rPr>
              <a:t>B</a:t>
            </a:r>
            <a:r>
              <a:rPr lang="pt-BR">
                <a:solidFill>
                  <a:srgbClr val="00FF00"/>
                </a:solidFill>
              </a:rPr>
              <a:t>G</a:t>
            </a:r>
            <a:r>
              <a:rPr lang="pt-BR">
                <a:solidFill>
                  <a:srgbClr val="FF0000"/>
                </a:solidFill>
              </a:rPr>
              <a:t>R</a:t>
            </a:r>
            <a:r>
              <a:rPr lang="pt-BR">
                <a:solidFill>
                  <a:srgbClr val="000000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Ao converter para tons de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cinza, a imagem perde ⅔</a:t>
            </a:r>
            <a:endParaRPr>
              <a:solidFill>
                <a:srgbClr val="000000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pt-BR">
                <a:solidFill>
                  <a:srgbClr val="000000"/>
                </a:solidFill>
              </a:rPr>
              <a:t>da informação original.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127" y="1664900"/>
            <a:ext cx="5637925" cy="34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1176725" y="2839200"/>
            <a:ext cx="9501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?</a:t>
            </a:r>
            <a:endParaRPr sz="9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40850"/>
            <a:ext cx="9144001" cy="91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236125" y="627950"/>
            <a:ext cx="61266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Corrigindo os artefatos de error diffusion</a:t>
            </a:r>
            <a:endParaRPr sz="2000"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25" y="2818950"/>
            <a:ext cx="1261601" cy="126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487" y="2119499"/>
            <a:ext cx="2781551" cy="278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750" y="2119500"/>
            <a:ext cx="2781551" cy="278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875" y="3591048"/>
            <a:ext cx="1397626" cy="13976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Shape 264"/>
          <p:cNvCxnSpPr/>
          <p:nvPr/>
        </p:nvCxnSpPr>
        <p:spPr>
          <a:xfrm>
            <a:off x="1511400" y="4113175"/>
            <a:ext cx="993300" cy="6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Shape 265"/>
          <p:cNvCxnSpPr/>
          <p:nvPr/>
        </p:nvCxnSpPr>
        <p:spPr>
          <a:xfrm flipH="1" rot="10800000">
            <a:off x="1522200" y="2170000"/>
            <a:ext cx="103650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Shape 266"/>
          <p:cNvSpPr txBox="1"/>
          <p:nvPr/>
        </p:nvSpPr>
        <p:spPr>
          <a:xfrm>
            <a:off x="1497725" y="3173950"/>
            <a:ext cx="1104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aumentada 4 vezes</a:t>
            </a:r>
            <a:endParaRPr/>
          </a:p>
        </p:txBody>
      </p:sp>
      <p:cxnSp>
        <p:nvCxnSpPr>
          <p:cNvPr id="267" name="Shape 267"/>
          <p:cNvCxnSpPr>
            <a:stCxn id="261" idx="3"/>
            <a:endCxn id="262" idx="1"/>
          </p:cNvCxnSpPr>
          <p:nvPr/>
        </p:nvCxnSpPr>
        <p:spPr>
          <a:xfrm>
            <a:off x="5384038" y="3510274"/>
            <a:ext cx="66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Shape 268"/>
          <p:cNvSpPr txBox="1"/>
          <p:nvPr/>
        </p:nvSpPr>
        <p:spPr>
          <a:xfrm>
            <a:off x="4031350" y="1310749"/>
            <a:ext cx="33720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diminuir o efeito dos artefatos de impressão, primeiro aumentamos a imagem para depois imprimir.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609550"/>
            <a:ext cx="59937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Simulação de escaneamento</a:t>
            </a:r>
            <a:endParaRPr sz="2000"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19500"/>
            <a:ext cx="2781551" cy="278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350" y="3169825"/>
            <a:ext cx="1366550" cy="13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6500" y="2119499"/>
            <a:ext cx="2781551" cy="278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6600" y="2879489"/>
            <a:ext cx="1261601" cy="12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311700" y="1386800"/>
            <a:ext cx="67842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Passamos um filtro de média 3x3 pela imagem.</a:t>
            </a:r>
            <a:endParaRPr/>
          </a:p>
        </p:txBody>
      </p:sp>
      <p:cxnSp>
        <p:nvCxnSpPr>
          <p:cNvPr id="279" name="Shape 279"/>
          <p:cNvCxnSpPr/>
          <p:nvPr/>
        </p:nvCxnSpPr>
        <p:spPr>
          <a:xfrm>
            <a:off x="6457950" y="2124075"/>
            <a:ext cx="1066800" cy="7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Shape 280"/>
          <p:cNvCxnSpPr/>
          <p:nvPr/>
        </p:nvCxnSpPr>
        <p:spPr>
          <a:xfrm flipH="1" rot="10800000">
            <a:off x="6467475" y="4162350"/>
            <a:ext cx="1047600" cy="7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Shape 281"/>
          <p:cNvSpPr txBox="1"/>
          <p:nvPr/>
        </p:nvSpPr>
        <p:spPr>
          <a:xfrm>
            <a:off x="6457950" y="3219450"/>
            <a:ext cx="10476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diminuída 4 vezes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42100" y="11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Recuperação das cores com simulação de impressão</a:t>
            </a:r>
            <a:endParaRPr sz="2400"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0" y="1134000"/>
            <a:ext cx="2408375" cy="16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4429450" y="1996900"/>
            <a:ext cx="5894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1158838" y="720000"/>
            <a:ext cx="1034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Original</a:t>
            </a:r>
            <a:endParaRPr sz="1800"/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675" y="1134000"/>
            <a:ext cx="2408375" cy="160378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3480538" y="720000"/>
            <a:ext cx="1875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Sem Simulação</a:t>
            </a:r>
            <a:endParaRPr sz="1800"/>
          </a:p>
        </p:txBody>
      </p:sp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975" y="1134000"/>
            <a:ext cx="2408375" cy="160378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6486013" y="720000"/>
            <a:ext cx="1452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Resize de 1</a:t>
            </a:r>
            <a:endParaRPr sz="1800"/>
          </a:p>
        </p:txBody>
      </p:sp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000" y="3293175"/>
            <a:ext cx="2408375" cy="160378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1851650" y="4356850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798725" y="2839863"/>
            <a:ext cx="1452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Resize de 2</a:t>
            </a:r>
            <a:endParaRPr sz="1800"/>
          </a:p>
        </p:txBody>
      </p:sp>
      <p:pic>
        <p:nvPicPr>
          <p:cNvPr id="297" name="Shape 2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3675" y="3273775"/>
            <a:ext cx="2408375" cy="160378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751700" y="2829600"/>
            <a:ext cx="1452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Resize de 4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9" name="Shape 2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7975" y="3272400"/>
            <a:ext cx="2408375" cy="1603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6486013" y="2865888"/>
            <a:ext cx="1452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Resize de 8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130175" y="9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Recuperação com Simulação</a:t>
            </a:r>
            <a:endParaRPr sz="2400"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" y="666750"/>
            <a:ext cx="5947272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396000" y="4657775"/>
            <a:ext cx="1137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Original</a:t>
            </a:r>
            <a:endParaRPr sz="1800"/>
          </a:p>
        </p:txBody>
      </p:sp>
      <p:sp>
        <p:nvSpPr>
          <p:cNvPr id="308" name="Shape 308"/>
          <p:cNvSpPr txBox="1"/>
          <p:nvPr/>
        </p:nvSpPr>
        <p:spPr>
          <a:xfrm>
            <a:off x="1868400" y="4658400"/>
            <a:ext cx="1137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k = 1</a:t>
            </a:r>
            <a:endParaRPr sz="1800"/>
          </a:p>
        </p:txBody>
      </p:sp>
      <p:sp>
        <p:nvSpPr>
          <p:cNvPr id="309" name="Shape 309"/>
          <p:cNvSpPr txBox="1"/>
          <p:nvPr/>
        </p:nvSpPr>
        <p:spPr>
          <a:xfrm>
            <a:off x="3420000" y="4658400"/>
            <a:ext cx="1137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k = 4</a:t>
            </a:r>
            <a:endParaRPr sz="1800"/>
          </a:p>
        </p:txBody>
      </p:sp>
      <p:sp>
        <p:nvSpPr>
          <p:cNvPr id="310" name="Shape 310"/>
          <p:cNvSpPr txBox="1"/>
          <p:nvPr/>
        </p:nvSpPr>
        <p:spPr>
          <a:xfrm>
            <a:off x="4885200" y="4658400"/>
            <a:ext cx="1137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k = 8</a:t>
            </a:r>
            <a:endParaRPr sz="1800"/>
          </a:p>
        </p:txBody>
      </p:sp>
      <p:sp>
        <p:nvSpPr>
          <p:cNvPr id="311" name="Shape 311"/>
          <p:cNvSpPr txBox="1"/>
          <p:nvPr/>
        </p:nvSpPr>
        <p:spPr>
          <a:xfrm>
            <a:off x="6143825" y="726350"/>
            <a:ext cx="3000300" cy="3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Quanto maior o k, maior a recuperação da qualidade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imagem recuperada quando se usa a simulação é um pouco mais desbotada que a original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118075" y="11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Tabela de Comparação do PSNR com diferentes resizes</a:t>
            </a:r>
            <a:endParaRPr sz="2400"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424" y="1198150"/>
            <a:ext cx="6293675" cy="32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130150" y="81950"/>
            <a:ext cx="64536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Solução: Aumentar a Saturação da imagem</a:t>
            </a:r>
            <a:endParaRPr sz="2400"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00" y="837825"/>
            <a:ext cx="3177325" cy="31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4175300" y="1658025"/>
            <a:ext cx="37275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motivo do borramento vem do fato da perda de informação das cores quando reduzimos o tamanho de Cb e Cr na transformada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160300" y="10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Solução: Aumentar a Saturação da imagem</a:t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00" y="1455050"/>
            <a:ext cx="2492850" cy="24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925" y="1455050"/>
            <a:ext cx="2492850" cy="24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050" y="1455050"/>
            <a:ext cx="2492850" cy="24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001425" y="4016350"/>
            <a:ext cx="1137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Original</a:t>
            </a:r>
            <a:endParaRPr sz="1800"/>
          </a:p>
        </p:txBody>
      </p:sp>
      <p:sp>
        <p:nvSpPr>
          <p:cNvPr id="334" name="Shape 334"/>
          <p:cNvSpPr txBox="1"/>
          <p:nvPr/>
        </p:nvSpPr>
        <p:spPr>
          <a:xfrm>
            <a:off x="3581250" y="4016350"/>
            <a:ext cx="1981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recuperada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(k = 8)</a:t>
            </a:r>
            <a:endParaRPr sz="1800"/>
          </a:p>
        </p:txBody>
      </p:sp>
      <p:sp>
        <p:nvSpPr>
          <p:cNvPr id="335" name="Shape 335"/>
          <p:cNvSpPr txBox="1"/>
          <p:nvPr/>
        </p:nvSpPr>
        <p:spPr>
          <a:xfrm>
            <a:off x="6281275" y="4016350"/>
            <a:ext cx="2306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Imagem à esquerda com saturação aumentada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2892450" y="1379675"/>
            <a:ext cx="1137600" cy="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600" y="1488570"/>
            <a:ext cx="5113950" cy="379218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>
            <a:off x="1270750" y="1089200"/>
            <a:ext cx="1863600" cy="17547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BORA USAR UM FAX AE</a:t>
            </a:r>
            <a:endParaRPr/>
          </a:p>
        </p:txBody>
      </p:sp>
      <p:sp>
        <p:nvSpPr>
          <p:cNvPr id="344" name="Shape 344"/>
          <p:cNvSpPr/>
          <p:nvPr/>
        </p:nvSpPr>
        <p:spPr>
          <a:xfrm rot="1503667">
            <a:off x="2928805" y="24058"/>
            <a:ext cx="2371899" cy="16944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NINUGEM USA FAX MEU DEUS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2892450" y="1379675"/>
            <a:ext cx="1137600" cy="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181550" y="1017725"/>
            <a:ext cx="33111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Outra Utilidade: </a:t>
            </a:r>
            <a:r>
              <a:rPr b="1" lang="pt-BR" sz="1800"/>
              <a:t>Compressão</a:t>
            </a:r>
            <a:endParaRPr b="1" sz="1800"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625" y="185125"/>
            <a:ext cx="4404105" cy="47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50" y="2117898"/>
            <a:ext cx="3424949" cy="6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274650" y="290525"/>
            <a:ext cx="85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Soluções possíveis</a:t>
            </a:r>
            <a:endParaRPr sz="2400"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274650" y="781050"/>
            <a:ext cx="85947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>
                <a:solidFill>
                  <a:srgbClr val="000000"/>
                </a:solidFill>
              </a:rPr>
              <a:t>Codificar na imagem cinza as cores originais.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311700" y="1662550"/>
            <a:ext cx="78918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A imagem cinza não tem a informação necessária para recuperar a cor da imagem original. Mas utilizando alguma espécie de </a:t>
            </a:r>
            <a:r>
              <a:rPr b="1" lang="pt-BR" sz="1600"/>
              <a:t>código</a:t>
            </a:r>
            <a:r>
              <a:rPr lang="pt-BR" sz="1600"/>
              <a:t>, podemos utilizar parte do espaço ou modificar valores da imagem cinza de forma a inserir as informações de cor nela.</a:t>
            </a:r>
            <a:endParaRPr sz="1600"/>
          </a:p>
        </p:txBody>
      </p:sp>
      <p:sp>
        <p:nvSpPr>
          <p:cNvPr id="76" name="Shape 76"/>
          <p:cNvSpPr txBox="1"/>
          <p:nvPr/>
        </p:nvSpPr>
        <p:spPr>
          <a:xfrm>
            <a:off x="434350" y="3462438"/>
            <a:ext cx="1032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estranho: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450" y="2571750"/>
            <a:ext cx="2415875" cy="24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650" y="2571763"/>
            <a:ext cx="2415875" cy="24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>
            <a:off x="3344975" y="4285375"/>
            <a:ext cx="529800" cy="57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Shape 80"/>
          <p:cNvCxnSpPr/>
          <p:nvPr/>
        </p:nvCxnSpPr>
        <p:spPr>
          <a:xfrm rot="10800000">
            <a:off x="3768200" y="4705250"/>
            <a:ext cx="594600" cy="12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Shape 81"/>
          <p:cNvCxnSpPr/>
          <p:nvPr/>
        </p:nvCxnSpPr>
        <p:spPr>
          <a:xfrm rot="10800000">
            <a:off x="3387175" y="4281925"/>
            <a:ext cx="0" cy="57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Shape 82"/>
          <p:cNvCxnSpPr/>
          <p:nvPr/>
        </p:nvCxnSpPr>
        <p:spPr>
          <a:xfrm rot="10800000">
            <a:off x="3441150" y="4287325"/>
            <a:ext cx="2700" cy="57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Shape 83"/>
          <p:cNvCxnSpPr/>
          <p:nvPr/>
        </p:nvCxnSpPr>
        <p:spPr>
          <a:xfrm>
            <a:off x="3346675" y="4515325"/>
            <a:ext cx="52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Shape 84"/>
          <p:cNvCxnSpPr>
            <a:stCxn id="79" idx="2"/>
            <a:endCxn id="79" idx="0"/>
          </p:cNvCxnSpPr>
          <p:nvPr/>
        </p:nvCxnSpPr>
        <p:spPr>
          <a:xfrm rot="10800000">
            <a:off x="3609875" y="4285375"/>
            <a:ext cx="0" cy="57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Shape 85"/>
          <p:cNvCxnSpPr/>
          <p:nvPr/>
        </p:nvCxnSpPr>
        <p:spPr>
          <a:xfrm>
            <a:off x="3346675" y="4616525"/>
            <a:ext cx="219900" cy="23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Shape 86"/>
          <p:cNvCxnSpPr/>
          <p:nvPr/>
        </p:nvCxnSpPr>
        <p:spPr>
          <a:xfrm flipH="1" rot="10800000">
            <a:off x="3565300" y="4519250"/>
            <a:ext cx="305100" cy="33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Shape 87"/>
          <p:cNvCxnSpPr/>
          <p:nvPr/>
        </p:nvCxnSpPr>
        <p:spPr>
          <a:xfrm>
            <a:off x="3747475" y="4287250"/>
            <a:ext cx="1500" cy="566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Shape 88"/>
          <p:cNvCxnSpPr/>
          <p:nvPr/>
        </p:nvCxnSpPr>
        <p:spPr>
          <a:xfrm rot="10800000">
            <a:off x="3348125" y="4401975"/>
            <a:ext cx="52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Shape 89"/>
          <p:cNvCxnSpPr/>
          <p:nvPr/>
        </p:nvCxnSpPr>
        <p:spPr>
          <a:xfrm rot="10800000">
            <a:off x="3568000" y="4288550"/>
            <a:ext cx="0" cy="56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Shape 90"/>
          <p:cNvCxnSpPr/>
          <p:nvPr/>
        </p:nvCxnSpPr>
        <p:spPr>
          <a:xfrm rot="10800000">
            <a:off x="3347975" y="4796000"/>
            <a:ext cx="52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Shape 91"/>
          <p:cNvSpPr txBox="1"/>
          <p:nvPr/>
        </p:nvSpPr>
        <p:spPr>
          <a:xfrm>
            <a:off x="4286600" y="4627250"/>
            <a:ext cx="8688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</a:t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4457700" y="3366300"/>
            <a:ext cx="1505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inteligente</a:t>
            </a:r>
            <a:r>
              <a:rPr lang="pt-BR"/>
              <a:t>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39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FIM</a:t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4800"/>
              <a:t>ME PASSA ZAGHETTO</a:t>
            </a:r>
            <a:endParaRPr sz="4800"/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50" y="1640600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500" y="1038388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250" y="2701263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250" y="-84887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300" y="261138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475" y="1351675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400" y="2756463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1263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00" y="2701263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575" y="-622712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850" y="2701263"/>
            <a:ext cx="2440149" cy="24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5263"/>
            <a:ext cx="2440149" cy="244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Outras soluções:</a:t>
            </a:r>
            <a:endParaRPr sz="2400"/>
          </a:p>
        </p:txBody>
      </p:sp>
      <p:sp>
        <p:nvSpPr>
          <p:cNvPr id="98" name="Shape 98"/>
          <p:cNvSpPr txBox="1"/>
          <p:nvPr/>
        </p:nvSpPr>
        <p:spPr>
          <a:xfrm>
            <a:off x="311700" y="1011450"/>
            <a:ext cx="85206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Rede neurais treinadas com a imagem cinza e avaliadas com a original.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Estimamos que a rede neural apresenta vantagens e desvantagens.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Prós: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Tem uma chance maior de colorir com cores plausíveis.</a:t>
            </a:r>
            <a:endParaRPr sz="1800"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19637" r="4598" t="0"/>
          <a:stretch/>
        </p:blipFill>
        <p:spPr>
          <a:xfrm>
            <a:off x="5369350" y="2787950"/>
            <a:ext cx="3212475" cy="22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311700" y="2787950"/>
            <a:ext cx="53217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Cons: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Para determinados objetos que não costumam ser de alguma cor específica, a chance de colorir como na original é baixa.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É mais complexo.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28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Conceitos Preliminares</a:t>
            </a:r>
            <a:endParaRPr sz="2400"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846000"/>
            <a:ext cx="36795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Transformada Wavelet</a:t>
            </a:r>
            <a:endParaRPr sz="2000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925" y="771300"/>
            <a:ext cx="3213700" cy="36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01350"/>
            <a:ext cx="3043925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89500"/>
            <a:ext cx="2882128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869100"/>
            <a:ext cx="3909050" cy="8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458925" y="1365300"/>
            <a:ext cx="47040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350" y="470662"/>
            <a:ext cx="6054275" cy="42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167350" y="323550"/>
            <a:ext cx="2423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Método 1:</a:t>
            </a:r>
            <a:endParaRPr sz="2400"/>
          </a:p>
        </p:txBody>
      </p:sp>
      <p:sp>
        <p:nvSpPr>
          <p:cNvPr id="118" name="Shape 118"/>
          <p:cNvSpPr/>
          <p:nvPr/>
        </p:nvSpPr>
        <p:spPr>
          <a:xfrm>
            <a:off x="4094150" y="3190875"/>
            <a:ext cx="3249600" cy="209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5558650" y="1866900"/>
            <a:ext cx="3296700" cy="29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5934075" y="104550"/>
            <a:ext cx="2835600" cy="29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4152900" y="323550"/>
            <a:ext cx="2776800" cy="29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2715350" y="1909788"/>
            <a:ext cx="2776800" cy="132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167350" y="971600"/>
            <a:ext cx="26286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Aplicar transformada wavelet da dimensão Y, substituir duas partes da transformada por Cb e Cr.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Para terminar, fazer a transformada wavelet inversado resultado.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167350" y="323550"/>
            <a:ext cx="24237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Método 2:</a:t>
            </a:r>
            <a:endParaRPr sz="2400"/>
          </a:p>
        </p:txBody>
      </p:sp>
      <p:sp>
        <p:nvSpPr>
          <p:cNvPr id="129" name="Shape 129"/>
          <p:cNvSpPr txBox="1"/>
          <p:nvPr/>
        </p:nvSpPr>
        <p:spPr>
          <a:xfrm>
            <a:off x="167350" y="971600"/>
            <a:ext cx="27594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Como o método 1, mas utiliza Cb+ e Cb- no lugar de Cb, assim como Cr+ e Cr- por Cr</a:t>
            </a:r>
            <a:r>
              <a:rPr lang="pt-BR" sz="1800"/>
              <a:t>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Para Cb e Cr, a versão “+” tem todos os valores negativos zerados, e a versao “-” tem todos os positivos zerados.</a:t>
            </a:r>
            <a:endParaRPr sz="1800"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825" y="323538"/>
            <a:ext cx="6043250" cy="45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 rot="10800000">
            <a:off x="4472450" y="1779475"/>
            <a:ext cx="4443600" cy="2975100"/>
          </a:xfrm>
          <a:prstGeom prst="corner">
            <a:avLst>
              <a:gd fmla="val 53592" name="adj1"/>
              <a:gd fmla="val 50002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Shape 132"/>
          <p:cNvCxnSpPr/>
          <p:nvPr/>
        </p:nvCxnSpPr>
        <p:spPr>
          <a:xfrm flipH="1">
            <a:off x="3189025" y="3383625"/>
            <a:ext cx="1293300" cy="94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Shape 133"/>
          <p:cNvSpPr txBox="1"/>
          <p:nvPr/>
        </p:nvSpPr>
        <p:spPr>
          <a:xfrm>
            <a:off x="1236875" y="4064325"/>
            <a:ext cx="26622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 região demarca a diferença entre o método 1 e 2.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Comparando os dois métodos</a:t>
            </a:r>
            <a:endParaRPr sz="2400"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Método 1: Distorce menos a imagem, mas colore menos.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Método 2: Colore mais a imagem, mas distorce mais.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O que causa esse </a:t>
            </a:r>
            <a:r>
              <a:rPr i="1" lang="pt-BR">
                <a:solidFill>
                  <a:srgbClr val="000000"/>
                </a:solidFill>
              </a:rPr>
              <a:t>trade-off</a:t>
            </a:r>
            <a:r>
              <a:rPr lang="pt-BR">
                <a:solidFill>
                  <a:srgbClr val="000000"/>
                </a:solidFill>
              </a:rPr>
              <a:t> é que 1 usa menos espaço da wavelet de Y, enquanto 2 prioriza o espaço disponível para armazenar informação de cor.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000000"/>
                </a:solidFill>
              </a:rPr>
              <a:t>E quanto mais espaço da transformada wavelet é usado para guardar outras informações que não a Y, mais a Y fica distorcida, naturalmente.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84375"/>
            <a:ext cx="4027174" cy="40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25" y="984363"/>
            <a:ext cx="4027174" cy="402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978963" y="579375"/>
            <a:ext cx="1158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Método 1</a:t>
            </a:r>
            <a:endParaRPr sz="1800"/>
          </a:p>
        </p:txBody>
      </p:sp>
      <p:sp>
        <p:nvSpPr>
          <p:cNvPr id="147" name="Shape 147"/>
          <p:cNvSpPr txBox="1"/>
          <p:nvPr/>
        </p:nvSpPr>
        <p:spPr>
          <a:xfrm>
            <a:off x="6006138" y="579375"/>
            <a:ext cx="1158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Método 2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